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 Mono Light"/>
      <p:regular r:id="rId43"/>
      <p:bold r:id="rId44"/>
      <p:italic r:id="rId45"/>
      <p:boldItalic r:id="rId46"/>
    </p:embeddedFont>
    <p:embeddedFont>
      <p:font typeface="Google Sans"/>
      <p:regular r:id="rId47"/>
      <p:bold r:id="rId48"/>
      <p:italic r:id="rId49"/>
      <p:boldItalic r:id="rId50"/>
    </p:embeddedFont>
    <p:embeddedFont>
      <p:font typeface="Google Sans Medium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MonoLight-bold.fntdata"/><Relationship Id="rId43" Type="http://schemas.openxmlformats.org/officeDocument/2006/relationships/font" Target="fonts/RobotoMonoLight-regular.fntdata"/><Relationship Id="rId46" Type="http://schemas.openxmlformats.org/officeDocument/2006/relationships/font" Target="fonts/RobotoMonoLight-boldItalic.fntdata"/><Relationship Id="rId45" Type="http://schemas.openxmlformats.org/officeDocument/2006/relationships/font" Target="fonts/RobotoMon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-bold.fntdata"/><Relationship Id="rId47" Type="http://schemas.openxmlformats.org/officeDocument/2006/relationships/font" Target="fonts/GoogleSans-regular.fntdata"/><Relationship Id="rId49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Medium-regular.fntdata"/><Relationship Id="rId50" Type="http://schemas.openxmlformats.org/officeDocument/2006/relationships/font" Target="fonts/GoogleSans-boldItalic.fntdata"/><Relationship Id="rId53" Type="http://schemas.openxmlformats.org/officeDocument/2006/relationships/font" Target="fonts/GoogleSansMedium-italic.fntdata"/><Relationship Id="rId52" Type="http://schemas.openxmlformats.org/officeDocument/2006/relationships/font" Target="fonts/GoogleSansMedium-bold.fntdata"/><Relationship Id="rId11" Type="http://schemas.openxmlformats.org/officeDocument/2006/relationships/slide" Target="slides/slide6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bold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065e01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065e01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349f6036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349f6036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5f9e05a5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5f9e05a5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5f9e05a5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5f9e05a5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5f9e05a5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5f9e05a5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5f9e05a5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5f9e05a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5f9e05a5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5f9e05a5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5f9e05a5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5f9e05a5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349f6036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349f6036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8dee1d198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8dee1d198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349f6036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349f6036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349f6036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349f6036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5f9e05a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5f9e05a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349f6036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349f6036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349f6036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349f6036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5f9e05a5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5f9e05a5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5f9e05a5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5f9e05a5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5f9e05a5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5f9e05a5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5f9e05a5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45f9e05a5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349f6036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349f6036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5f9e05a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5f9e05a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5f9e05a5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5f9e05a5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5704622d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5704622d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45f9e05a5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45f9e05a5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5f9e05a5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5f9e05a5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5f9e05a5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45f9e05a5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7c6266e2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7c6266e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5f9e05a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5f9e05a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5f9e05a5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5f9e05a5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5704622d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5704622d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5f9e05a5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45f9e05a5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356e09ea1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356e09ea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7c6266e2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7c6266e2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349f6036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349f6036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349f6036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349f6036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7c6266e2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7c6266e2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5f9e05a5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5f9e05a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2" name="Google Shape;4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178" y="1027479"/>
            <a:ext cx="2229200" cy="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50" y="886532"/>
            <a:ext cx="2023050" cy="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39" name="Google Shape;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063" y="4234112"/>
            <a:ext cx="2113600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ortswigger.net/web-security/access-contro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WEB 04: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Broken Access Control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Vertical Access Control</a:t>
            </a:r>
            <a:endParaRPr b="1"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1519350" y="1503525"/>
            <a:ext cx="58755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Mekanisme untuk membatasi akses ke fungsionalitas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sensitif berdasarkan jenis atau role pengguna.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1519350" y="3066050"/>
            <a:ext cx="58755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Seorang administrator mungkin dapat memodifikasi atau menghapus ke semua akun pengguna, sementara pengguna biasa tidak memiliki akses ke tindakan-tindakan tersebut.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1519350" y="2724150"/>
            <a:ext cx="582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Contoh:</a:t>
            </a:r>
            <a:endParaRPr b="1" sz="16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1519350" y="567475"/>
            <a:ext cx="32346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50"/>
              <a:t>Vertical Access Control</a:t>
            </a:r>
            <a:endParaRPr b="1" sz="1750"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488" y="1160725"/>
            <a:ext cx="5139024" cy="33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1519350" y="796075"/>
            <a:ext cx="50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 startAt="2"/>
            </a:pPr>
            <a:r>
              <a:rPr lang="en" sz="2250"/>
              <a:t>Horizontal Access Control</a:t>
            </a:r>
            <a:endParaRPr b="1" sz="2250"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1519350" y="1503525"/>
            <a:ext cx="58755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Mekanisme untuk membatasi akses ke sumber daya hanya kepada pengguna yang secara khusus diizinkan untuk mengakses sumber daya tersebut.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1519350" y="3066050"/>
            <a:ext cx="58755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Sebuah aplikasi Bank akan memungkinkan seorang pengguna untuk melihat transaksi dan melakukan pembayaran dari akun mereka sendiri, namun tidak dari akun pengguna lainnya.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1519350" y="2724150"/>
            <a:ext cx="582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Contoh:</a:t>
            </a:r>
            <a:endParaRPr b="1" sz="16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1519350" y="567475"/>
            <a:ext cx="32346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 sz="1750"/>
              <a:t>Horizontal</a:t>
            </a:r>
            <a:r>
              <a:rPr lang="en" sz="1750"/>
              <a:t> Access Control</a:t>
            </a:r>
            <a:endParaRPr b="1" sz="1750"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926" y="1256525"/>
            <a:ext cx="4726149" cy="33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1519350" y="796075"/>
            <a:ext cx="50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571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 sz="2250"/>
              <a:t>Context-Dependent Access Control</a:t>
            </a:r>
            <a:endParaRPr b="1" sz="2250"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1519350" y="1503525"/>
            <a:ext cx="58755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Mekanisme untuk membatasi akses ke fungsionalitas dan sumber daya berdasarkan keadaan aplikasi atau interaksi pengguna dengan aplikasi tersebut.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1519350" y="3066050"/>
            <a:ext cx="5875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Website e-commerce melarang user untuk memodifikasi keranjang belanja (cart) setelah melakukan pembayaran.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1519350" y="2724150"/>
            <a:ext cx="582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Contoh:</a:t>
            </a:r>
            <a:endParaRPr b="1" sz="16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1519350" y="567475"/>
            <a:ext cx="43788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" sz="1750"/>
              <a:t>Context-dependent access controls</a:t>
            </a:r>
            <a:endParaRPr sz="1750"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173" y="1213400"/>
            <a:ext cx="6031651" cy="33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1519350" y="1329475"/>
            <a:ext cx="53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Jadi, apa Broken Access Control itu?</a:t>
            </a:r>
            <a:endParaRPr b="1"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1519350" y="2036925"/>
            <a:ext cx="61053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Broken Access Control (BAC) adalah kerentanan yang terjadi ketika pengguna dapat bertindak di luar izin atau batasan yang telah ditetapkan.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456400" y="353850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Infoo..</a:t>
            </a:r>
            <a:endParaRPr b="1"/>
          </a:p>
        </p:txBody>
      </p:sp>
      <p:pic>
        <p:nvPicPr>
          <p:cNvPr id="228" name="Google Shape;228;p38"/>
          <p:cNvPicPr preferRelativeResize="0"/>
          <p:nvPr/>
        </p:nvPicPr>
        <p:blipFill rotWithShape="1">
          <a:blip r:embed="rId3">
            <a:alphaModFix/>
          </a:blip>
          <a:srcRect b="48421" l="0" r="0" t="0"/>
          <a:stretch/>
        </p:blipFill>
        <p:spPr>
          <a:xfrm>
            <a:off x="0" y="1126625"/>
            <a:ext cx="9144000" cy="2736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29" name="Google Shape;229;p38"/>
          <p:cNvSpPr/>
          <p:nvPr/>
        </p:nvSpPr>
        <p:spPr>
          <a:xfrm>
            <a:off x="-75" y="3838925"/>
            <a:ext cx="9144000" cy="328800"/>
          </a:xfrm>
          <a:prstGeom prst="rect">
            <a:avLst/>
          </a:prstGeom>
          <a:solidFill>
            <a:srgbClr val="F3FBDC"/>
          </a:solidFill>
          <a:ln cap="flat" cmpd="sng" w="9525">
            <a:solidFill>
              <a:srgbClr val="F3FB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 b="0" l="0" r="0" t="81609"/>
          <a:stretch/>
        </p:blipFill>
        <p:spPr>
          <a:xfrm>
            <a:off x="0" y="4167843"/>
            <a:ext cx="9144000" cy="97565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>
            <p:ph type="title"/>
          </p:nvPr>
        </p:nvSpPr>
        <p:spPr>
          <a:xfrm>
            <a:off x="2638050" y="3671350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FE614"/>
                </a:solidFill>
              </a:rPr>
              <a:t>…</a:t>
            </a:r>
            <a:endParaRPr b="1">
              <a:solidFill>
                <a:srgbClr val="AFE61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Attack Types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1250775" y="7325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Types</a:t>
            </a:r>
            <a:endParaRPr b="1"/>
          </a:p>
        </p:txBody>
      </p:sp>
      <p:sp>
        <p:nvSpPr>
          <p:cNvPr id="242" name="Google Shape;242;p40"/>
          <p:cNvSpPr/>
          <p:nvPr/>
        </p:nvSpPr>
        <p:spPr>
          <a:xfrm>
            <a:off x="4810648" y="1644149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Horizontal Privilege Escalation</a:t>
            </a:r>
            <a:endParaRPr sz="1800"/>
          </a:p>
        </p:txBody>
      </p:sp>
      <p:sp>
        <p:nvSpPr>
          <p:cNvPr id="243" name="Google Shape;243;p40"/>
          <p:cNvSpPr/>
          <p:nvPr/>
        </p:nvSpPr>
        <p:spPr>
          <a:xfrm>
            <a:off x="2307475" y="1644151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Vertical Privilege Escalation</a:t>
            </a:r>
            <a:endParaRPr sz="1800"/>
          </a:p>
        </p:txBody>
      </p:sp>
      <p:sp>
        <p:nvSpPr>
          <p:cNvPr id="244" name="Google Shape;244;p40"/>
          <p:cNvSpPr/>
          <p:nvPr/>
        </p:nvSpPr>
        <p:spPr>
          <a:xfrm>
            <a:off x="3559050" y="3091951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D9302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IDOR</a:t>
            </a:r>
            <a:endParaRPr sz="1800"/>
          </a:p>
        </p:txBody>
      </p:sp>
      <p:sp>
        <p:nvSpPr>
          <p:cNvPr id="245" name="Google Shape;245;p40"/>
          <p:cNvSpPr txBox="1"/>
          <p:nvPr/>
        </p:nvSpPr>
        <p:spPr>
          <a:xfrm>
            <a:off x="5912825" y="3950825"/>
            <a:ext cx="5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etc.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812900" y="919625"/>
            <a:ext cx="4025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Achievements</a:t>
            </a:r>
            <a:endParaRPr sz="2650"/>
          </a:p>
        </p:txBody>
      </p:sp>
      <p:sp>
        <p:nvSpPr>
          <p:cNvPr id="97" name="Google Shape;97;p23"/>
          <p:cNvSpPr/>
          <p:nvPr/>
        </p:nvSpPr>
        <p:spPr>
          <a:xfrm>
            <a:off x="6082825" y="826925"/>
            <a:ext cx="2230800" cy="84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525" y="903125"/>
            <a:ext cx="993000" cy="99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/>
        </p:nvSpPr>
        <p:spPr>
          <a:xfrm>
            <a:off x="6145075" y="1975725"/>
            <a:ext cx="195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Nabil Irawan</a:t>
            </a:r>
            <a:endParaRPr b="1"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3"/>
          <p:cNvSpPr txBox="1"/>
          <p:nvPr/>
        </p:nvSpPr>
        <p:spPr>
          <a:xfrm>
            <a:off x="5896525" y="2278650"/>
            <a:ext cx="24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Informatics 24, ITS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812900" y="1896750"/>
            <a:ext cx="4025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Experience</a:t>
            </a:r>
            <a:endParaRPr sz="2650"/>
          </a:p>
        </p:txBody>
      </p:sp>
      <p:sp>
        <p:nvSpPr>
          <p:cNvPr id="102" name="Google Shape;102;p23"/>
          <p:cNvSpPr txBox="1"/>
          <p:nvPr>
            <p:ph type="title"/>
          </p:nvPr>
        </p:nvSpPr>
        <p:spPr>
          <a:xfrm>
            <a:off x="812900" y="3297050"/>
            <a:ext cx="4025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Contribution</a:t>
            </a:r>
            <a:endParaRPr sz="2650"/>
          </a:p>
        </p:txBody>
      </p:sp>
      <p:pic>
        <p:nvPicPr>
          <p:cNvPr id="103" name="Google Shape;1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717" y="903125"/>
            <a:ext cx="259425" cy="2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4725" y="1269900"/>
            <a:ext cx="259425" cy="2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4294967295" type="body"/>
          </p:nvPr>
        </p:nvSpPr>
        <p:spPr>
          <a:xfrm>
            <a:off x="812900" y="1289825"/>
            <a:ext cx="3759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Top 21 Belarus New Year CTF 2025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3+ National Bug Bounty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3"/>
          <p:cNvSpPr txBox="1"/>
          <p:nvPr>
            <p:ph idx="4294967295" type="body"/>
          </p:nvPr>
        </p:nvSpPr>
        <p:spPr>
          <a:xfrm>
            <a:off x="812900" y="2343150"/>
            <a:ext cx="40251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Assistant Lecturer of Information Asset Protection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Ex-Pentester (Internship) Sibertahan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Staff ITDev @ Petrolida &amp; Ini Lho ITS 2025!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Setter ARA 6.0 CTF &amp; IDSECCONF 2024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3"/>
          <p:cNvSpPr txBox="1"/>
          <p:nvPr>
            <p:ph idx="4294967295" type="body"/>
          </p:nvPr>
        </p:nvSpPr>
        <p:spPr>
          <a:xfrm>
            <a:off x="812900" y="3683050"/>
            <a:ext cx="4025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16 Published CVEs &amp; 50+ Pending CVEs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Newbie contributor @ nuclei-templates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1519350" y="1100875"/>
            <a:ext cx="51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/>
              <a:t>Vertical privilege escalation</a:t>
            </a:r>
            <a:endParaRPr b="1"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1519350" y="1808325"/>
            <a:ext cx="58755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Terjadi ketika seorang penyerang memperoleh akses ke fungsionalitas yang berhak istimewa yang seharusnya tidak diizinkan bagi mereka.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1519350" y="796075"/>
            <a:ext cx="46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en"/>
              <a:t>Unprotected functionality</a:t>
            </a:r>
            <a:endParaRPr/>
          </a:p>
        </p:txBody>
      </p:sp>
      <p:sp>
        <p:nvSpPr>
          <p:cNvPr id="257" name="Google Shape;257;p42"/>
          <p:cNvSpPr/>
          <p:nvPr/>
        </p:nvSpPr>
        <p:spPr>
          <a:xfrm>
            <a:off x="1978050" y="2259975"/>
            <a:ext cx="5187900" cy="613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https://insecure-website.com/robots.txt</a:t>
            </a:r>
            <a:endParaRPr sz="18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58" name="Google Shape;258;p42"/>
          <p:cNvSpPr/>
          <p:nvPr/>
        </p:nvSpPr>
        <p:spPr>
          <a:xfrm>
            <a:off x="1978050" y="3389684"/>
            <a:ext cx="5187900" cy="613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https://insecure-website.com/admin</a:t>
            </a:r>
            <a:endParaRPr sz="18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59" name="Google Shape;259;p42"/>
          <p:cNvCxnSpPr/>
          <p:nvPr/>
        </p:nvCxnSpPr>
        <p:spPr>
          <a:xfrm>
            <a:off x="4556411" y="2873910"/>
            <a:ext cx="0" cy="4521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0" name="Google Shape;260;p42"/>
          <p:cNvSpPr txBox="1"/>
          <p:nvPr/>
        </p:nvSpPr>
        <p:spPr>
          <a:xfrm>
            <a:off x="1978050" y="1555700"/>
            <a:ext cx="47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User biasa dapat mengakses admin page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1519350" y="796075"/>
            <a:ext cx="66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 startAt="2"/>
            </a:pPr>
            <a:r>
              <a:rPr lang="en"/>
              <a:t>Parameter-based access control methods</a:t>
            </a:r>
            <a:endParaRPr/>
          </a:p>
        </p:txBody>
      </p:sp>
      <p:sp>
        <p:nvSpPr>
          <p:cNvPr id="271" name="Google Shape;271;p44"/>
          <p:cNvSpPr txBox="1"/>
          <p:nvPr/>
        </p:nvSpPr>
        <p:spPr>
          <a:xfrm>
            <a:off x="1978050" y="1555700"/>
            <a:ext cx="47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User memodifikasi value parameter sensitif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4559179" y="2356725"/>
            <a:ext cx="1683600" cy="825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Hidden field</a:t>
            </a:r>
            <a:endParaRPr sz="1500"/>
          </a:p>
        </p:txBody>
      </p:sp>
      <p:sp>
        <p:nvSpPr>
          <p:cNvPr id="273" name="Google Shape;273;p44"/>
          <p:cNvSpPr/>
          <p:nvPr/>
        </p:nvSpPr>
        <p:spPr>
          <a:xfrm>
            <a:off x="2478813" y="2356726"/>
            <a:ext cx="1683600" cy="825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Cookie</a:t>
            </a:r>
            <a:endParaRPr sz="1500"/>
          </a:p>
        </p:txBody>
      </p:sp>
      <p:sp>
        <p:nvSpPr>
          <p:cNvPr id="274" name="Google Shape;274;p44"/>
          <p:cNvSpPr/>
          <p:nvPr/>
        </p:nvSpPr>
        <p:spPr>
          <a:xfrm>
            <a:off x="3518986" y="3476475"/>
            <a:ext cx="1683600" cy="825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D9302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Query parameter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1519350" y="1100875"/>
            <a:ext cx="51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Horizontal privilege escalation</a:t>
            </a:r>
            <a:endParaRPr b="1"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1519350" y="1808325"/>
            <a:ext cx="58755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Terjadi ketika seorang penyerang memperoleh akses ke sumber daya yang dimiliki oleh pengguna lain.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1519350" y="796075"/>
            <a:ext cx="50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en"/>
              <a:t>Horizontal privilege escalation</a:t>
            </a:r>
            <a:endParaRPr/>
          </a:p>
        </p:txBody>
      </p:sp>
      <p:sp>
        <p:nvSpPr>
          <p:cNvPr id="291" name="Google Shape;291;p47"/>
          <p:cNvSpPr/>
          <p:nvPr/>
        </p:nvSpPr>
        <p:spPr>
          <a:xfrm>
            <a:off x="1978050" y="2259975"/>
            <a:ext cx="5187900" cy="613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https://insecure-website.com/myaccount?id=10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(my resource)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1978050" y="3389684"/>
            <a:ext cx="5187900" cy="613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https://insecure-website.com/myaccount?id=9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(other user resource)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93" name="Google Shape;293;p47"/>
          <p:cNvCxnSpPr/>
          <p:nvPr/>
        </p:nvCxnSpPr>
        <p:spPr>
          <a:xfrm>
            <a:off x="4556411" y="2873910"/>
            <a:ext cx="0" cy="4521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4" name="Google Shape;294;p47"/>
          <p:cNvSpPr txBox="1"/>
          <p:nvPr/>
        </p:nvSpPr>
        <p:spPr>
          <a:xfrm>
            <a:off x="1978050" y="1555700"/>
            <a:ext cx="47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Mengakses resource user lain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1519350" y="13294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FYI..</a:t>
            </a:r>
            <a:endParaRPr b="1"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1671750" y="2036925"/>
            <a:ext cx="58755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Horizontal privilege escalation dapat berubah menjadi Horizontal to vertical privilege escalation </a:t>
            </a: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jika 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resource yang diakses adalah milik dari admin (role lebih tinggi).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1519350" y="1100875"/>
            <a:ext cx="51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3"/>
            </a:pPr>
            <a:r>
              <a:rPr lang="en"/>
              <a:t>IDOR</a:t>
            </a:r>
            <a:endParaRPr b="1"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1519350" y="1808325"/>
            <a:ext cx="5875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Insecure Direct Object References (IDOR) adalah jenis kerentanan access control yang terjadi ketika sebuah aplikasi menggunakan input yang diberikan oleh pengguna untuk </a:t>
            </a: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mengakses objek secara langsung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1703038" y="1564925"/>
            <a:ext cx="5737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50"/>
              <a:t>REFERENSI:</a:t>
            </a:r>
            <a:endParaRPr b="1" sz="2050"/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1422750" y="2233213"/>
            <a:ext cx="62985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n" sz="1650" u="sng">
                <a:solidFill>
                  <a:schemeClr val="hlink"/>
                </a:solidFill>
                <a:hlinkClick r:id="rId3"/>
              </a:rPr>
              <a:t>https://portswigger.net/web-security/access-control</a:t>
            </a:r>
            <a:endParaRPr sz="16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n" sz="1650"/>
              <a:t>BAC - Information Asset Protection Tim Asisten 2024 ITS</a:t>
            </a:r>
            <a:endParaRPr sz="16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1519350" y="796075"/>
            <a:ext cx="58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Direct reference to database objects</a:t>
            </a:r>
            <a:endParaRPr/>
          </a:p>
        </p:txBody>
      </p:sp>
      <p:sp>
        <p:nvSpPr>
          <p:cNvPr id="317" name="Google Shape;317;p51"/>
          <p:cNvSpPr/>
          <p:nvPr/>
        </p:nvSpPr>
        <p:spPr>
          <a:xfrm>
            <a:off x="1978050" y="2259975"/>
            <a:ext cx="5187900" cy="613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https://insecure-website.com/customer_account?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customer_number=10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8" name="Google Shape;318;p51"/>
          <p:cNvSpPr/>
          <p:nvPr/>
        </p:nvSpPr>
        <p:spPr>
          <a:xfrm>
            <a:off x="1978050" y="3389684"/>
            <a:ext cx="5187900" cy="613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https://insecure-website.com/customer_account?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customer_number=7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19" name="Google Shape;319;p51"/>
          <p:cNvCxnSpPr/>
          <p:nvPr/>
        </p:nvCxnSpPr>
        <p:spPr>
          <a:xfrm>
            <a:off x="4556411" y="2873910"/>
            <a:ext cx="0" cy="4521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0" name="Google Shape;320;p51"/>
          <p:cNvSpPr txBox="1"/>
          <p:nvPr/>
        </p:nvSpPr>
        <p:spPr>
          <a:xfrm>
            <a:off x="1978050" y="1555700"/>
            <a:ext cx="47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Secara direct mengakses data user lain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1519350" y="796075"/>
            <a:ext cx="58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lphaLcPeriod" startAt="2"/>
            </a:pPr>
            <a:r>
              <a:rPr lang="en"/>
              <a:t>Direct reference to static files</a:t>
            </a:r>
            <a:endParaRPr/>
          </a:p>
        </p:txBody>
      </p:sp>
      <p:sp>
        <p:nvSpPr>
          <p:cNvPr id="326" name="Google Shape;326;p52"/>
          <p:cNvSpPr/>
          <p:nvPr/>
        </p:nvSpPr>
        <p:spPr>
          <a:xfrm>
            <a:off x="1978050" y="2259975"/>
            <a:ext cx="5187900" cy="613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https://insecure-website.com/static/1337.txt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7" name="Google Shape;327;p52"/>
          <p:cNvSpPr/>
          <p:nvPr/>
        </p:nvSpPr>
        <p:spPr>
          <a:xfrm>
            <a:off x="1978050" y="3389684"/>
            <a:ext cx="5187900" cy="613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https://insecure-website.com/static/9999.txt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28" name="Google Shape;328;p52"/>
          <p:cNvCxnSpPr/>
          <p:nvPr/>
        </p:nvCxnSpPr>
        <p:spPr>
          <a:xfrm>
            <a:off x="4556411" y="2873910"/>
            <a:ext cx="0" cy="4521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9" name="Google Shape;329;p52"/>
          <p:cNvSpPr txBox="1"/>
          <p:nvPr/>
        </p:nvSpPr>
        <p:spPr>
          <a:xfrm>
            <a:off x="1749450" y="1555700"/>
            <a:ext cx="62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Secara direct mengakses static files pada server-side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Impact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1671750" y="1808325"/>
            <a:ext cx="58755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Dampak dari kerentanan ini bergantung pada jenis kerentanan access control yang ditemukan, seperti mengakibatkan pembocoran informasi sensitif hingga akses tidak sah atau bahkan modifikasi atau penghancuran data.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55"/>
          <p:cNvSpPr txBox="1"/>
          <p:nvPr>
            <p:ph type="title"/>
          </p:nvPr>
        </p:nvSpPr>
        <p:spPr>
          <a:xfrm>
            <a:off x="1519350" y="1100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Impact?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How to Prevent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type="title"/>
          </p:nvPr>
        </p:nvSpPr>
        <p:spPr>
          <a:xfrm>
            <a:off x="1481250" y="1379100"/>
            <a:ext cx="61815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Jangan pernah mengandalkan obfuscation saja untuk kontrol akses.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Kecuali suatu sumber daya memang dimaksudkan untuk dapat diakses secara publik, tolak akses secara default.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Gunakan mekanisme kontrol akses yang berlaku di seluruh aplikasi (jika memungkinkan).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Lakukan audit dan pengujian menyeluruh terhadap kontrol akses untuk memastikan bahwa kontrol tersebut berfungsi sesuai dengan yang dirancang.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7"/>
          <p:cNvSpPr txBox="1"/>
          <p:nvPr>
            <p:ph type="title"/>
          </p:nvPr>
        </p:nvSpPr>
        <p:spPr>
          <a:xfrm>
            <a:off x="1519350" y="719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Prevent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25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9" name="Google Shape;119;p25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0" name="Google Shape;120;p25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1" name="Google Shape;121;p25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2" name="Google Shape;122;p25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3" name="Google Shape;123;p25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500"/>
          </a:p>
        </p:txBody>
      </p:sp>
      <p:sp>
        <p:nvSpPr>
          <p:cNvPr id="125" name="Google Shape;125;p25"/>
          <p:cNvSpPr/>
          <p:nvPr/>
        </p:nvSpPr>
        <p:spPr>
          <a:xfrm>
            <a:off x="325628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500"/>
          </a:p>
        </p:txBody>
      </p:sp>
      <p:sp>
        <p:nvSpPr>
          <p:cNvPr id="126" name="Google Shape;126;p25"/>
          <p:cNvSpPr/>
          <p:nvPr/>
        </p:nvSpPr>
        <p:spPr>
          <a:xfrm>
            <a:off x="444111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500"/>
          </a:p>
        </p:txBody>
      </p:sp>
      <p:sp>
        <p:nvSpPr>
          <p:cNvPr id="127" name="Google Shape;127;p25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500"/>
          </a:p>
        </p:txBody>
      </p:sp>
      <p:sp>
        <p:nvSpPr>
          <p:cNvPr id="128" name="Google Shape;128;p25"/>
          <p:cNvSpPr/>
          <p:nvPr/>
        </p:nvSpPr>
        <p:spPr>
          <a:xfrm>
            <a:off x="70393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sz="500"/>
          </a:p>
        </p:txBody>
      </p:sp>
      <p:sp>
        <p:nvSpPr>
          <p:cNvPr id="129" name="Google Shape;129;p25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Introduction</a:t>
            </a:r>
            <a:endParaRPr sz="500"/>
          </a:p>
        </p:txBody>
      </p:sp>
      <p:sp>
        <p:nvSpPr>
          <p:cNvPr id="130" name="Google Shape;130;p25"/>
          <p:cNvSpPr/>
          <p:nvPr/>
        </p:nvSpPr>
        <p:spPr>
          <a:xfrm>
            <a:off x="40558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Attack Types</a:t>
            </a:r>
            <a:endParaRPr sz="500"/>
          </a:p>
        </p:txBody>
      </p:sp>
      <p:sp>
        <p:nvSpPr>
          <p:cNvPr id="131" name="Google Shape;131;p25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How to Prevent</a:t>
            </a:r>
            <a:endParaRPr sz="500"/>
          </a:p>
        </p:txBody>
      </p:sp>
      <p:sp>
        <p:nvSpPr>
          <p:cNvPr id="132" name="Google Shape;132;p25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Access Control Typ</a:t>
            </a:r>
            <a:r>
              <a:rPr lang="en" sz="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sz="800"/>
          </a:p>
        </p:txBody>
      </p:sp>
      <p:sp>
        <p:nvSpPr>
          <p:cNvPr id="133" name="Google Shape;133;p25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       </a:t>
            </a: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Impact</a:t>
            </a:r>
            <a:endParaRPr sz="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D930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5186458" y="1417551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7471594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52553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289961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4103207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6491672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Materi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30400" y="1581600"/>
            <a:ext cx="68202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1519350" y="1100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Pengertian Access Control</a:t>
            </a:r>
            <a:endParaRPr b="1"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1519350" y="1808325"/>
            <a:ext cx="61053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Access control adalah penerapan pembatasan pada siapa atau apa yang diizinkan untuk melakukan tindakan atau mengakses suatu sumber daya.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1519350" y="1100875"/>
            <a:ext cx="583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50"/>
              <a:t>Komponen-Komponen Access Control</a:t>
            </a:r>
            <a:endParaRPr b="1" sz="2050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1519350" y="1828400"/>
            <a:ext cx="6105300" cy="15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Google Sans"/>
              <a:buChar char="-"/>
            </a:pPr>
            <a:r>
              <a:rPr b="1"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Authentication</a:t>
            </a: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: memverifikasi siapa pengguna tersebut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Google Sans"/>
              <a:buChar char="-"/>
            </a:pPr>
            <a:r>
              <a:rPr b="1"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Authorization</a:t>
            </a: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: memverifikasi apa yang mereka miliki aksesnya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Google Sans"/>
              <a:buChar char="-"/>
            </a:pPr>
            <a:r>
              <a:rPr b="1"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Session Management</a:t>
            </a: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: mengidentifikasi permintaan menyusul/beruntun dibuat oleh pengguna yang sama.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Access Control Types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1250775" y="7325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Control Types</a:t>
            </a:r>
            <a:endParaRPr b="1"/>
          </a:p>
        </p:txBody>
      </p:sp>
      <p:sp>
        <p:nvSpPr>
          <p:cNvPr id="172" name="Google Shape;172;p30"/>
          <p:cNvSpPr/>
          <p:nvPr/>
        </p:nvSpPr>
        <p:spPr>
          <a:xfrm>
            <a:off x="4810648" y="1644149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Horizontal</a:t>
            </a:r>
            <a:endParaRPr sz="1800"/>
          </a:p>
        </p:txBody>
      </p:sp>
      <p:sp>
        <p:nvSpPr>
          <p:cNvPr id="173" name="Google Shape;173;p30"/>
          <p:cNvSpPr/>
          <p:nvPr/>
        </p:nvSpPr>
        <p:spPr>
          <a:xfrm>
            <a:off x="2307475" y="1644151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Vertical</a:t>
            </a:r>
            <a:endParaRPr sz="1800"/>
          </a:p>
        </p:txBody>
      </p:sp>
      <p:sp>
        <p:nvSpPr>
          <p:cNvPr id="174" name="Google Shape;174;p30"/>
          <p:cNvSpPr/>
          <p:nvPr/>
        </p:nvSpPr>
        <p:spPr>
          <a:xfrm>
            <a:off x="3559050" y="3091951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D9302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Context-Dependent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